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61" r:id="rId4"/>
    <p:sldId id="262" r:id="rId5"/>
    <p:sldId id="263" r:id="rId6"/>
    <p:sldId id="264" r:id="rId7"/>
    <p:sldId id="257" r:id="rId8"/>
    <p:sldId id="258" r:id="rId9"/>
    <p:sldId id="260" r:id="rId10"/>
    <p:sldId id="266" r:id="rId11"/>
    <p:sldId id="267" r:id="rId12"/>
    <p:sldId id="268" r:id="rId13"/>
    <p:sldId id="269" r:id="rId14"/>
    <p:sldId id="270" r:id="rId15"/>
    <p:sldId id="272" r:id="rId1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7.1261692360990808E-2"/>
          <c:y val="0.15037002593581553"/>
          <c:w val="0.90983295080547377"/>
          <c:h val="0.73205060548827905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C000"/>
            </a:solidFill>
          </c:spPr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1 четверть</c:v>
                </c:pt>
                <c:pt idx="2">
                  <c:v>2 четверть</c:v>
                </c:pt>
                <c:pt idx="4">
                  <c:v>2015-2016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rgbClr val="7030A0"/>
            </a:solidFill>
          </c:spPr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1 четверть</c:v>
                </c:pt>
                <c:pt idx="2">
                  <c:v>2 четверть</c:v>
                </c:pt>
                <c:pt idx="4">
                  <c:v>2015-2016 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2">
                  <c:v>51.4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1 четверть</c:v>
                </c:pt>
                <c:pt idx="2">
                  <c:v>2 четверть</c:v>
                </c:pt>
                <c:pt idx="4">
                  <c:v>2015-2016 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4">
                  <c:v>54</c:v>
                </c:pt>
              </c:numCache>
            </c:numRef>
          </c:val>
        </c:ser>
        <c:dLbls/>
        <c:shape val="box"/>
        <c:axId val="106752256"/>
        <c:axId val="107151360"/>
        <c:axId val="96476672"/>
      </c:bar3DChart>
      <c:catAx>
        <c:axId val="106752256"/>
        <c:scaling>
          <c:orientation val="minMax"/>
        </c:scaling>
        <c:axPos val="b"/>
        <c:tickLblPos val="nextTo"/>
        <c:crossAx val="107151360"/>
        <c:crosses val="autoZero"/>
        <c:auto val="1"/>
        <c:lblAlgn val="ctr"/>
        <c:lblOffset val="100"/>
      </c:catAx>
      <c:valAx>
        <c:axId val="107151360"/>
        <c:scaling>
          <c:orientation val="minMax"/>
        </c:scaling>
        <c:axPos val="l"/>
        <c:majorGridlines/>
        <c:numFmt formatCode="General" sourceLinked="1"/>
        <c:tickLblPos val="nextTo"/>
        <c:crossAx val="106752256"/>
        <c:crosses val="autoZero"/>
        <c:crossBetween val="between"/>
      </c:valAx>
      <c:serAx>
        <c:axId val="96476672"/>
        <c:scaling>
          <c:orientation val="minMax"/>
        </c:scaling>
        <c:delete val="1"/>
        <c:axPos val="b"/>
        <c:tickLblPos val="none"/>
        <c:crossAx val="107151360"/>
        <c:crosses val="autoZero"/>
      </c:ser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10139321318827174"/>
          <c:y val="3.1240657698056801E-2"/>
          <c:w val="0.58234715317617847"/>
          <c:h val="0.5847510092628555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входной срез</c:v>
                </c:pt>
              </c:strCache>
            </c:strRef>
          </c:tx>
          <c:spPr>
            <a:solidFill>
              <a:srgbClr val="C00000"/>
            </a:solidFill>
          </c:spPr>
          <c:dLbls>
            <c:showVal val="1"/>
          </c:dLbls>
          <c:cat>
            <c:strRef>
              <c:f>Лист1!$A$2:$A$7</c:f>
              <c:strCache>
                <c:ptCount val="5"/>
                <c:pt idx="0">
                  <c:v>казахский язык</c:v>
                </c:pt>
                <c:pt idx="2">
                  <c:v>русский язык</c:v>
                </c:pt>
                <c:pt idx="4">
                  <c:v>математика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 formatCode="0%">
                  <c:v>0.5</c:v>
                </c:pt>
                <c:pt idx="2" formatCode="0%">
                  <c:v>0.68</c:v>
                </c:pt>
                <c:pt idx="4" formatCode="0%">
                  <c:v>0.32000000000000006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Лист1!$A$2:$A$7</c:f>
              <c:strCache>
                <c:ptCount val="5"/>
                <c:pt idx="0">
                  <c:v>казахский язык</c:v>
                </c:pt>
                <c:pt idx="2">
                  <c:v>русский язык</c:v>
                </c:pt>
                <c:pt idx="4">
                  <c:v>математика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по итогам 1 полугодия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5"/>
                <c:pt idx="0">
                  <c:v>казахский язык</c:v>
                </c:pt>
                <c:pt idx="2">
                  <c:v>русский язык</c:v>
                </c:pt>
                <c:pt idx="4">
                  <c:v>математика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 formatCode="0%">
                  <c:v>0.54</c:v>
                </c:pt>
                <c:pt idx="2" formatCode="0%">
                  <c:v>0.6100000000000001</c:v>
                </c:pt>
                <c:pt idx="4" formatCode="0%">
                  <c:v>0.62000000000000011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Лист1!$A$2:$A$7</c:f>
              <c:strCache>
                <c:ptCount val="5"/>
                <c:pt idx="0">
                  <c:v>казахский язык</c:v>
                </c:pt>
                <c:pt idx="2">
                  <c:v>русский язык</c:v>
                </c:pt>
                <c:pt idx="4">
                  <c:v>математика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промежуточный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5"/>
                <c:pt idx="0">
                  <c:v>казахский язык</c:v>
                </c:pt>
                <c:pt idx="2">
                  <c:v>русский язык</c:v>
                </c:pt>
                <c:pt idx="4">
                  <c:v>математика</c:v>
                </c:pt>
              </c:strCache>
            </c:strRef>
          </c:cat>
          <c:val>
            <c:numRef>
              <c:f>Лист1!$F$2:$F$7</c:f>
              <c:numCache>
                <c:formatCode>General</c:formatCode>
                <c:ptCount val="6"/>
                <c:pt idx="0" formatCode="0%">
                  <c:v>7.0000000000000021E-2</c:v>
                </c:pt>
                <c:pt idx="2" formatCode="0%">
                  <c:v>0.27</c:v>
                </c:pt>
                <c:pt idx="4" formatCode="0%">
                  <c:v>0.13</c:v>
                </c:pt>
              </c:numCache>
            </c:numRef>
          </c:val>
        </c:ser>
        <c:dLbls/>
        <c:shape val="cylinder"/>
        <c:axId val="108409216"/>
        <c:axId val="108410752"/>
        <c:axId val="96221824"/>
      </c:bar3DChart>
      <c:catAx>
        <c:axId val="108409216"/>
        <c:scaling>
          <c:orientation val="minMax"/>
        </c:scaling>
        <c:axPos val="b"/>
        <c:tickLblPos val="nextTo"/>
        <c:crossAx val="108410752"/>
        <c:crosses val="autoZero"/>
        <c:auto val="1"/>
        <c:lblAlgn val="ctr"/>
        <c:lblOffset val="100"/>
      </c:catAx>
      <c:valAx>
        <c:axId val="108410752"/>
        <c:scaling>
          <c:orientation val="minMax"/>
        </c:scaling>
        <c:axPos val="l"/>
        <c:majorGridlines/>
        <c:numFmt formatCode="0%" sourceLinked="1"/>
        <c:tickLblPos val="nextTo"/>
        <c:crossAx val="108409216"/>
        <c:crosses val="autoZero"/>
        <c:crossBetween val="between"/>
      </c:valAx>
      <c:serAx>
        <c:axId val="96221824"/>
        <c:scaling>
          <c:orientation val="minMax"/>
        </c:scaling>
        <c:delete val="1"/>
        <c:axPos val="b"/>
        <c:tickLblPos val="none"/>
        <c:crossAx val="108410752"/>
        <c:crosses val="autoZero"/>
      </c:serAx>
    </c:plotArea>
    <c:legend>
      <c:legendPos val="r"/>
      <c:legendEntry>
        <c:idx val="1"/>
        <c:delete val="1"/>
      </c:legendEntry>
      <c:legendEntry>
        <c:idx val="3"/>
        <c:delete val="1"/>
      </c:legendEntry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10139321318827174"/>
          <c:y val="3.1240657698056801E-2"/>
          <c:w val="0.58234715317617847"/>
          <c:h val="0.5847510092628555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входной срез</c:v>
                </c:pt>
              </c:strCache>
            </c:strRef>
          </c:tx>
          <c:spPr>
            <a:solidFill>
              <a:srgbClr val="C00000"/>
            </a:solidFill>
          </c:spPr>
          <c:dPt>
            <c:idx val="0"/>
          </c:dPt>
          <c:dPt>
            <c:idx val="2"/>
          </c:dPt>
          <c:dPt>
            <c:idx val="4"/>
          </c:dPt>
          <c:dLbls>
            <c:showVal val="1"/>
          </c:dLbls>
          <c:cat>
            <c:strRef>
              <c:f>Лист1!$A$2:$A$7</c:f>
              <c:strCache>
                <c:ptCount val="5"/>
                <c:pt idx="0">
                  <c:v>физика</c:v>
                </c:pt>
                <c:pt idx="2">
                  <c:v>русский язык</c:v>
                </c:pt>
                <c:pt idx="4">
                  <c:v>математика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 formatCode="0%">
                  <c:v>0.49000000000000005</c:v>
                </c:pt>
                <c:pt idx="2" formatCode="0%">
                  <c:v>0.33000000000000007</c:v>
                </c:pt>
                <c:pt idx="4" formatCode="0%">
                  <c:v>0.38000000000000006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Лист1!$A$2:$A$7</c:f>
              <c:strCache>
                <c:ptCount val="5"/>
                <c:pt idx="0">
                  <c:v>физика</c:v>
                </c:pt>
                <c:pt idx="2">
                  <c:v>русский язык</c:v>
                </c:pt>
                <c:pt idx="4">
                  <c:v>математика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по итогам 1 полугодия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5"/>
                <c:pt idx="0">
                  <c:v>физика</c:v>
                </c:pt>
                <c:pt idx="2">
                  <c:v>русский язык</c:v>
                </c:pt>
                <c:pt idx="4">
                  <c:v>математика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 formatCode="0%">
                  <c:v>0.44</c:v>
                </c:pt>
                <c:pt idx="2" formatCode="0%">
                  <c:v>0.52</c:v>
                </c:pt>
                <c:pt idx="4" formatCode="0%">
                  <c:v>0.64000000000000012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Лист1!$A$2:$A$7</c:f>
              <c:strCache>
                <c:ptCount val="5"/>
                <c:pt idx="0">
                  <c:v>физика</c:v>
                </c:pt>
                <c:pt idx="2">
                  <c:v>русский язык</c:v>
                </c:pt>
                <c:pt idx="4">
                  <c:v>математика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промежуточный</c:v>
                </c:pt>
              </c:strCache>
            </c:strRef>
          </c:tx>
          <c:spPr>
            <a:solidFill>
              <a:srgbClr val="CC00CC"/>
            </a:solidFill>
          </c:spPr>
          <c:dLbls>
            <c:showVal val="1"/>
          </c:dLbls>
          <c:cat>
            <c:strRef>
              <c:f>Лист1!$A$2:$A$7</c:f>
              <c:strCache>
                <c:ptCount val="5"/>
                <c:pt idx="0">
                  <c:v>физика</c:v>
                </c:pt>
                <c:pt idx="2">
                  <c:v>русский язык</c:v>
                </c:pt>
                <c:pt idx="4">
                  <c:v>математика</c:v>
                </c:pt>
              </c:strCache>
            </c:strRef>
          </c:cat>
          <c:val>
            <c:numRef>
              <c:f>Лист1!$F$2:$F$7</c:f>
              <c:numCache>
                <c:formatCode>General</c:formatCode>
                <c:ptCount val="6"/>
                <c:pt idx="0" formatCode="0%">
                  <c:v>0.43000000000000005</c:v>
                </c:pt>
                <c:pt idx="2" formatCode="0%">
                  <c:v>0.49000000000000005</c:v>
                </c:pt>
                <c:pt idx="4" formatCode="0%">
                  <c:v>0.41000000000000003</c:v>
                </c:pt>
              </c:numCache>
            </c:numRef>
          </c:val>
        </c:ser>
        <c:dLbls/>
        <c:shape val="cylinder"/>
        <c:axId val="129830272"/>
        <c:axId val="129873024"/>
        <c:axId val="107780736"/>
      </c:bar3DChart>
      <c:catAx>
        <c:axId val="129830272"/>
        <c:scaling>
          <c:orientation val="minMax"/>
        </c:scaling>
        <c:axPos val="b"/>
        <c:tickLblPos val="nextTo"/>
        <c:crossAx val="129873024"/>
        <c:crosses val="autoZero"/>
        <c:auto val="1"/>
        <c:lblAlgn val="ctr"/>
        <c:lblOffset val="100"/>
      </c:catAx>
      <c:valAx>
        <c:axId val="129873024"/>
        <c:scaling>
          <c:orientation val="minMax"/>
        </c:scaling>
        <c:axPos val="l"/>
        <c:majorGridlines/>
        <c:numFmt formatCode="0%" sourceLinked="1"/>
        <c:tickLblPos val="nextTo"/>
        <c:crossAx val="129830272"/>
        <c:crosses val="autoZero"/>
        <c:crossBetween val="between"/>
      </c:valAx>
      <c:serAx>
        <c:axId val="107780736"/>
        <c:scaling>
          <c:orientation val="minMax"/>
        </c:scaling>
        <c:delete val="1"/>
        <c:axPos val="b"/>
        <c:tickLblPos val="none"/>
        <c:crossAx val="129873024"/>
        <c:crosses val="autoZero"/>
      </c:serAx>
    </c:plotArea>
    <c:legend>
      <c:legendPos val="r"/>
      <c:legendEntry>
        <c:idx val="1"/>
        <c:delete val="1"/>
      </c:legendEntry>
      <c:legendEntry>
        <c:idx val="3"/>
        <c:delete val="1"/>
      </c:legendEntry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844824"/>
            <a:ext cx="7093340" cy="3080633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Итоги учебной деятельности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КГУ СШГ № 11 за 1 полугодие</a:t>
            </a:r>
            <a:r>
              <a:rPr lang="en-US" b="1" dirty="0" smtClean="0">
                <a:solidFill>
                  <a:srgbClr val="C00000"/>
                </a:solidFill>
              </a:rPr>
              <a:t> 2016-2017</a:t>
            </a:r>
            <a:r>
              <a:rPr lang="ru-RU" b="1" dirty="0" smtClean="0">
                <a:solidFill>
                  <a:srgbClr val="C00000"/>
                </a:solidFill>
              </a:rPr>
              <a:t> учебного года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0790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1" cy="4425355"/>
          </a:xfrm>
        </p:spPr>
        <p:txBody>
          <a:bodyPr/>
          <a:lstStyle/>
          <a:p>
            <a:r>
              <a:rPr lang="ru-RU" b="1" dirty="0"/>
              <a:t>В 4 классе с </a:t>
            </a:r>
            <a:r>
              <a:rPr lang="ru-RU" b="1" dirty="0" err="1"/>
              <a:t>гос.яз</a:t>
            </a:r>
            <a:r>
              <a:rPr lang="ru-RU" dirty="0"/>
              <a:t>.  следующие знания: </a:t>
            </a:r>
            <a:r>
              <a:rPr lang="ru-RU" dirty="0" err="1"/>
              <a:t>каз.яз</a:t>
            </a:r>
            <a:r>
              <a:rPr lang="ru-RU" dirty="0"/>
              <a:t> (родной язык) – 50% на оценку «2»; по математике- 42% на оценку «2»; (учитель </a:t>
            </a:r>
            <a:r>
              <a:rPr lang="ru-RU" dirty="0" err="1"/>
              <a:t>Байдулина</a:t>
            </a:r>
            <a:r>
              <a:rPr lang="ru-RU" dirty="0"/>
              <a:t> Алтын </a:t>
            </a:r>
            <a:r>
              <a:rPr lang="ru-RU" dirty="0" err="1"/>
              <a:t>Даулетхановна</a:t>
            </a:r>
            <a:r>
              <a:rPr lang="ru-RU" dirty="0"/>
              <a:t>) . В настоящее время в 3-м классе у данного учителя </a:t>
            </a:r>
            <a:r>
              <a:rPr lang="ru-RU" dirty="0" err="1"/>
              <a:t>кач</a:t>
            </a:r>
            <a:r>
              <a:rPr lang="ru-RU" dirty="0"/>
              <a:t>-во 70% .</a:t>
            </a:r>
          </a:p>
          <a:p>
            <a:r>
              <a:rPr lang="ru-RU" b="1" dirty="0"/>
              <a:t>4 </a:t>
            </a:r>
            <a:r>
              <a:rPr lang="ru-RU" b="1" dirty="0" err="1"/>
              <a:t>кл</a:t>
            </a:r>
            <a:r>
              <a:rPr lang="ru-RU" b="1" dirty="0"/>
              <a:t>. с русским языком обучения (</a:t>
            </a:r>
            <a:r>
              <a:rPr lang="ru-RU" b="1" dirty="0" err="1"/>
              <a:t>Меркалова</a:t>
            </a:r>
            <a:r>
              <a:rPr lang="ru-RU" b="1" dirty="0"/>
              <a:t> Т.Ю., </a:t>
            </a:r>
            <a:r>
              <a:rPr lang="ru-RU" b="1" dirty="0" err="1"/>
              <a:t>Неруш</a:t>
            </a:r>
            <a:r>
              <a:rPr lang="ru-RU" b="1" dirty="0"/>
              <a:t> Е.Ю., Валерина М.Г.) :</a:t>
            </a:r>
            <a:endParaRPr lang="ru-RU" dirty="0"/>
          </a:p>
          <a:p>
            <a:r>
              <a:rPr lang="ru-RU" dirty="0"/>
              <a:t>Русский язык- 23% «2»;</a:t>
            </a:r>
          </a:p>
          <a:p>
            <a:r>
              <a:rPr lang="ru-RU" dirty="0"/>
              <a:t>Математика- 33% «2»;</a:t>
            </a:r>
          </a:p>
          <a:p>
            <a:r>
              <a:rPr lang="ru-RU" dirty="0"/>
              <a:t>В настоящее время у данных  учителей  3 «Д» </a:t>
            </a:r>
            <a:r>
              <a:rPr lang="ru-RU" dirty="0" err="1"/>
              <a:t>кл</a:t>
            </a:r>
            <a:r>
              <a:rPr lang="ru-RU" dirty="0"/>
              <a:t>-  68 %.; 3 «в»- 78,2%, 4 КРО-0%.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C00000"/>
                </a:solidFill>
              </a:rPr>
              <a:t> </a:t>
            </a:r>
            <a:r>
              <a:rPr lang="ru-RU" b="1" u="sng" dirty="0">
                <a:solidFill>
                  <a:srgbClr val="C00000"/>
                </a:solidFill>
              </a:rPr>
              <a:t>Внешняя оценка достижений </a:t>
            </a:r>
            <a:r>
              <a:rPr lang="ru-RU" b="1" u="sng" dirty="0" smtClean="0">
                <a:solidFill>
                  <a:srgbClr val="C00000"/>
                </a:solidFill>
              </a:rPr>
              <a:t>учащихся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957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340768"/>
            <a:ext cx="8352929" cy="5328592"/>
          </a:xfrm>
        </p:spPr>
        <p:txBody>
          <a:bodyPr>
            <a:normAutofit fontScale="25000" lnSpcReduction="20000"/>
          </a:bodyPr>
          <a:lstStyle/>
          <a:p>
            <a:r>
              <a:rPr lang="ru-RU" sz="9600" b="1" dirty="0">
                <a:solidFill>
                  <a:schemeClr val="tx1"/>
                </a:solidFill>
              </a:rPr>
              <a:t>В 9-х классах :  </a:t>
            </a:r>
          </a:p>
          <a:p>
            <a:r>
              <a:rPr lang="ru-RU" sz="9600" b="1" dirty="0">
                <a:solidFill>
                  <a:schemeClr val="tx1"/>
                </a:solidFill>
              </a:rPr>
              <a:t>по геометрии - 63 % оценка «2», (уч. Ильина-  в наст. время качество знаний - 56</a:t>
            </a:r>
            <a:r>
              <a:rPr lang="ru-RU" sz="9600" b="1" dirty="0" smtClean="0">
                <a:solidFill>
                  <a:schemeClr val="tx1"/>
                </a:solidFill>
              </a:rPr>
              <a:t>)</a:t>
            </a:r>
            <a:endParaRPr lang="ru-RU" sz="9600" b="1" dirty="0">
              <a:solidFill>
                <a:schemeClr val="tx1"/>
              </a:solidFill>
            </a:endParaRPr>
          </a:p>
          <a:p>
            <a:r>
              <a:rPr lang="ru-RU" sz="9600" b="1" dirty="0">
                <a:solidFill>
                  <a:schemeClr val="tx1"/>
                </a:solidFill>
              </a:rPr>
              <a:t>биология - 41 % «2»,  (уч. Шаталова в наст. время качество знаний 62</a:t>
            </a:r>
            <a:r>
              <a:rPr lang="ru-RU" sz="9600" b="1" dirty="0" smtClean="0">
                <a:solidFill>
                  <a:schemeClr val="tx1"/>
                </a:solidFill>
              </a:rPr>
              <a:t>)</a:t>
            </a:r>
            <a:endParaRPr lang="ru-RU" sz="9600" b="1" dirty="0">
              <a:solidFill>
                <a:schemeClr val="tx1"/>
              </a:solidFill>
            </a:endParaRPr>
          </a:p>
          <a:p>
            <a:r>
              <a:rPr lang="ru-RU" sz="9600" b="1" dirty="0">
                <a:solidFill>
                  <a:schemeClr val="tx1"/>
                </a:solidFill>
              </a:rPr>
              <a:t>всемирная история - 63 %.«2» (Уч. </a:t>
            </a:r>
            <a:r>
              <a:rPr lang="ru-RU" sz="9600" b="1" dirty="0" err="1">
                <a:solidFill>
                  <a:schemeClr val="tx1"/>
                </a:solidFill>
              </a:rPr>
              <a:t>Темирбулатова</a:t>
            </a:r>
            <a:r>
              <a:rPr lang="ru-RU" sz="9600" b="1" dirty="0">
                <a:solidFill>
                  <a:schemeClr val="tx1"/>
                </a:solidFill>
              </a:rPr>
              <a:t> в </a:t>
            </a:r>
            <a:r>
              <a:rPr lang="ru-RU" sz="9600" b="1" dirty="0" err="1">
                <a:solidFill>
                  <a:schemeClr val="tx1"/>
                </a:solidFill>
              </a:rPr>
              <a:t>наст.вр</a:t>
            </a:r>
            <a:r>
              <a:rPr lang="ru-RU" sz="9600" b="1" dirty="0">
                <a:solidFill>
                  <a:schemeClr val="tx1"/>
                </a:solidFill>
              </a:rPr>
              <a:t>. качество знаний -44,7</a:t>
            </a:r>
            <a:r>
              <a:rPr lang="ru-RU" sz="9600" b="1" dirty="0" smtClean="0">
                <a:solidFill>
                  <a:schemeClr val="tx1"/>
                </a:solidFill>
              </a:rPr>
              <a:t>)</a:t>
            </a:r>
            <a:endParaRPr lang="ru-RU" sz="9600" b="1" dirty="0">
              <a:solidFill>
                <a:schemeClr val="tx1"/>
              </a:solidFill>
            </a:endParaRPr>
          </a:p>
          <a:p>
            <a:r>
              <a:rPr lang="ru-RU" sz="9600" b="1" dirty="0">
                <a:solidFill>
                  <a:schemeClr val="tx1"/>
                </a:solidFill>
              </a:rPr>
              <a:t>В 11-х классах: </a:t>
            </a:r>
          </a:p>
          <a:p>
            <a:r>
              <a:rPr lang="ru-RU" sz="9600" b="1" dirty="0" err="1">
                <a:solidFill>
                  <a:schemeClr val="tx1"/>
                </a:solidFill>
              </a:rPr>
              <a:t>каз.яз</a:t>
            </a:r>
            <a:r>
              <a:rPr lang="ru-RU" sz="9600" b="1" dirty="0">
                <a:solidFill>
                  <a:schemeClr val="tx1"/>
                </a:solidFill>
              </a:rPr>
              <a:t> - 7% «2» (</a:t>
            </a:r>
            <a:r>
              <a:rPr lang="ru-RU" sz="9600" b="1" dirty="0" err="1">
                <a:solidFill>
                  <a:schemeClr val="tx1"/>
                </a:solidFill>
              </a:rPr>
              <a:t>Жусупова</a:t>
            </a:r>
            <a:r>
              <a:rPr lang="ru-RU" sz="9600" b="1" dirty="0">
                <a:solidFill>
                  <a:schemeClr val="tx1"/>
                </a:solidFill>
              </a:rPr>
              <a:t> А.Д. ,  </a:t>
            </a:r>
            <a:r>
              <a:rPr lang="ru-RU" sz="9600" b="1" dirty="0" err="1">
                <a:solidFill>
                  <a:schemeClr val="tx1"/>
                </a:solidFill>
              </a:rPr>
              <a:t>КизатоваА.Ж</a:t>
            </a:r>
            <a:r>
              <a:rPr lang="ru-RU" sz="9600" b="1" dirty="0">
                <a:solidFill>
                  <a:schemeClr val="tx1"/>
                </a:solidFill>
              </a:rPr>
              <a:t>. - в </a:t>
            </a:r>
            <a:r>
              <a:rPr lang="ru-RU" sz="9600" b="1" dirty="0" err="1">
                <a:solidFill>
                  <a:schemeClr val="tx1"/>
                </a:solidFill>
              </a:rPr>
              <a:t>наст.вр</a:t>
            </a:r>
            <a:r>
              <a:rPr lang="ru-RU" sz="9600" b="1" dirty="0">
                <a:solidFill>
                  <a:schemeClr val="tx1"/>
                </a:solidFill>
              </a:rPr>
              <a:t>. качество знаний - 76,9) </a:t>
            </a:r>
          </a:p>
          <a:p>
            <a:r>
              <a:rPr lang="ru-RU" sz="9600" b="1" dirty="0">
                <a:solidFill>
                  <a:schemeClr val="tx1"/>
                </a:solidFill>
              </a:rPr>
              <a:t>Алгебра- 25 %«2» (Ильина в </a:t>
            </a:r>
            <a:r>
              <a:rPr lang="ru-RU" sz="9600" b="1" dirty="0" err="1">
                <a:solidFill>
                  <a:schemeClr val="tx1"/>
                </a:solidFill>
              </a:rPr>
              <a:t>наст.время</a:t>
            </a:r>
            <a:r>
              <a:rPr lang="ru-RU" sz="9600" b="1" dirty="0">
                <a:solidFill>
                  <a:schemeClr val="tx1"/>
                </a:solidFill>
              </a:rPr>
              <a:t> качество знаний - 57,6 </a:t>
            </a:r>
            <a:r>
              <a:rPr lang="ru-RU" sz="9600" b="1" dirty="0" smtClean="0">
                <a:solidFill>
                  <a:schemeClr val="tx1"/>
                </a:solidFill>
              </a:rPr>
              <a:t>)</a:t>
            </a:r>
            <a:endParaRPr lang="ru-RU" sz="9600" b="1" dirty="0">
              <a:solidFill>
                <a:schemeClr val="tx1"/>
              </a:solidFill>
            </a:endParaRPr>
          </a:p>
          <a:p>
            <a:r>
              <a:rPr lang="ru-RU" sz="9600" b="1" dirty="0">
                <a:solidFill>
                  <a:schemeClr val="tx1"/>
                </a:solidFill>
              </a:rPr>
              <a:t>Химия – 78 %«2» (Герасимова Е.М.-  в наст. время качество знаний - 73,8) </a:t>
            </a:r>
          </a:p>
          <a:p>
            <a:r>
              <a:rPr lang="ru-RU" sz="9600" b="1" dirty="0">
                <a:solidFill>
                  <a:schemeClr val="tx1"/>
                </a:solidFill>
              </a:rPr>
              <a:t>География  21 % «2» (Закревская О.В.  в наст. время качество знаний - 88,4 </a:t>
            </a:r>
            <a:r>
              <a:rPr lang="ru-RU" sz="2900" dirty="0"/>
              <a:t>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1412776"/>
          </a:xfrm>
        </p:spPr>
        <p:txBody>
          <a:bodyPr>
            <a:normAutofit fontScale="90000"/>
          </a:bodyPr>
          <a:lstStyle/>
          <a:p>
            <a:r>
              <a:rPr lang="ru-RU" b="1" u="sng" dirty="0">
                <a:solidFill>
                  <a:srgbClr val="C00000"/>
                </a:solidFill>
              </a:rPr>
              <a:t>Внешняя оценка достижений учащихся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0180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71405352"/>
              </p:ext>
            </p:extLst>
          </p:nvPr>
        </p:nvGraphicFramePr>
        <p:xfrm>
          <a:off x="539553" y="908720"/>
          <a:ext cx="8064896" cy="55282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6417"/>
                <a:gridCol w="2215609"/>
                <a:gridCol w="2016435"/>
                <a:gridCol w="2016435"/>
              </a:tblGrid>
              <a:tr h="6989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№ 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учитель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Расхожд. в %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1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1 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2 «Б»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Лидяева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-9.7%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89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2 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2 «В»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solidFill>
                            <a:schemeClr val="tx1"/>
                          </a:solidFill>
                          <a:effectLst/>
                        </a:rPr>
                        <a:t>Неруш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 Е.Ю.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-3%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678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2 «Д »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solidFill>
                            <a:schemeClr val="tx1"/>
                          </a:solidFill>
                          <a:effectLst/>
                        </a:rPr>
                        <a:t>Меркалова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 Т.Ю.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-2%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89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Геометрия 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8б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Ильина И.А.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-11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83520">
                <a:tc>
                  <a:txBody>
                    <a:bodyPr/>
                    <a:lstStyle/>
                    <a:p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</a:p>
                    <a:p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8б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solidFill>
                            <a:schemeClr val="tx1"/>
                          </a:solidFill>
                          <a:effectLst/>
                        </a:rPr>
                        <a:t>Кабышева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 З.Б.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-23%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89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9а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/>
                        </a:rPr>
                        <a:t>Кабышев</a:t>
                      </a:r>
                      <a:endParaRPr lang="ru-RU" sz="24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-21%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338328"/>
            <a:ext cx="7715200" cy="2103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539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70048262"/>
              </p:ext>
            </p:extLst>
          </p:nvPr>
        </p:nvGraphicFramePr>
        <p:xfrm>
          <a:off x="611555" y="1700807"/>
          <a:ext cx="7920885" cy="40971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3483"/>
                <a:gridCol w="1850086"/>
                <a:gridCol w="2153736"/>
                <a:gridCol w="1843580"/>
              </a:tblGrid>
              <a:tr h="2634101"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Пробные тестирования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Дата проведения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Кол-во учащихся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</a:rPr>
                        <a:t>Средний балл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</a:tr>
              <a:tr h="4483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№ 1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</a:rPr>
                        <a:t>7.10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3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</a:rPr>
                        <a:t>№ 2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</a:rPr>
                        <a:t>8.11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64,5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3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</a:rPr>
                        <a:t>№ 3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</a:rPr>
                        <a:t>27.12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ru-RU" sz="32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</a:rPr>
                        <a:t>61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Подготовка к ЕНТ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731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1268760"/>
            <a:ext cx="7740848" cy="4857403"/>
          </a:xfrm>
        </p:spPr>
        <p:txBody>
          <a:bodyPr>
            <a:normAutofit fontScale="47500" lnSpcReduction="20000"/>
          </a:bodyPr>
          <a:lstStyle/>
          <a:p>
            <a:r>
              <a:rPr lang="ru-RU" sz="4200" b="1" dirty="0">
                <a:solidFill>
                  <a:schemeClr val="tx1"/>
                </a:solidFill>
              </a:rPr>
              <a:t>- продолжение подготовки к переходу на обновленное содержание образования </a:t>
            </a:r>
          </a:p>
          <a:p>
            <a:r>
              <a:rPr lang="ru-RU" sz="4200" b="1" dirty="0">
                <a:solidFill>
                  <a:schemeClr val="tx1"/>
                </a:solidFill>
              </a:rPr>
              <a:t>- обучение администраций школ </a:t>
            </a:r>
            <a:r>
              <a:rPr lang="ru-RU" sz="4200" b="1" dirty="0" err="1">
                <a:solidFill>
                  <a:schemeClr val="tx1"/>
                </a:solidFill>
              </a:rPr>
              <a:t>критериальному</a:t>
            </a:r>
            <a:r>
              <a:rPr lang="ru-RU" sz="4200" b="1" dirty="0">
                <a:solidFill>
                  <a:schemeClr val="tx1"/>
                </a:solidFill>
              </a:rPr>
              <a:t> оцениванию </a:t>
            </a:r>
          </a:p>
          <a:p>
            <a:r>
              <a:rPr lang="ru-RU" sz="4200" b="1" dirty="0">
                <a:solidFill>
                  <a:schemeClr val="tx1"/>
                </a:solidFill>
              </a:rPr>
              <a:t>- организация   системной работы  с одаренными детьми</a:t>
            </a:r>
          </a:p>
          <a:p>
            <a:r>
              <a:rPr lang="ru-RU" sz="4200" b="1" dirty="0">
                <a:solidFill>
                  <a:schemeClr val="tx1"/>
                </a:solidFill>
              </a:rPr>
              <a:t>- организация внутри школьного контроля</a:t>
            </a:r>
          </a:p>
          <a:p>
            <a:r>
              <a:rPr lang="ru-RU" sz="4200" b="1" dirty="0">
                <a:solidFill>
                  <a:schemeClr val="tx1"/>
                </a:solidFill>
              </a:rPr>
              <a:t>- организация  работа школьных методических объединений</a:t>
            </a:r>
          </a:p>
          <a:p>
            <a:r>
              <a:rPr lang="ru-RU" sz="4200" b="1" dirty="0">
                <a:solidFill>
                  <a:schemeClr val="tx1"/>
                </a:solidFill>
              </a:rPr>
              <a:t>- </a:t>
            </a:r>
            <a:r>
              <a:rPr lang="ru-RU" sz="4200" b="1" dirty="0" err="1">
                <a:solidFill>
                  <a:schemeClr val="tx1"/>
                </a:solidFill>
              </a:rPr>
              <a:t>профориентационная</a:t>
            </a:r>
            <a:r>
              <a:rPr lang="ru-RU" sz="4200" b="1" dirty="0">
                <a:solidFill>
                  <a:schemeClr val="tx1"/>
                </a:solidFill>
              </a:rPr>
              <a:t>  работа  на педагогические специальности</a:t>
            </a:r>
          </a:p>
          <a:p>
            <a:r>
              <a:rPr lang="ru-RU" sz="4200" b="1" dirty="0">
                <a:solidFill>
                  <a:schemeClr val="tx1"/>
                </a:solidFill>
              </a:rPr>
              <a:t>- качественное предоставление государственных услуг</a:t>
            </a:r>
          </a:p>
          <a:p>
            <a:r>
              <a:rPr lang="ru-RU" sz="4200" b="1" dirty="0">
                <a:solidFill>
                  <a:schemeClr val="tx1"/>
                </a:solidFill>
              </a:rPr>
              <a:t>по воспитательной работе и охране прав детства</a:t>
            </a:r>
          </a:p>
          <a:p>
            <a:r>
              <a:rPr lang="ru-RU" sz="4200" b="1" dirty="0">
                <a:solidFill>
                  <a:schemeClr val="tx1"/>
                </a:solidFill>
              </a:rPr>
              <a:t>- профилактика социального сиротства</a:t>
            </a:r>
          </a:p>
          <a:p>
            <a:r>
              <a:rPr lang="ru-RU" sz="4200" b="1" dirty="0">
                <a:solidFill>
                  <a:schemeClr val="tx1"/>
                </a:solidFill>
              </a:rPr>
              <a:t>- профилактика  подросткового суицида</a:t>
            </a:r>
          </a:p>
          <a:p>
            <a:r>
              <a:rPr lang="ru-RU" sz="4200" b="1" dirty="0">
                <a:solidFill>
                  <a:schemeClr val="tx1"/>
                </a:solidFill>
              </a:rPr>
              <a:t>- организация  работы с детской организацией «</a:t>
            </a:r>
            <a:r>
              <a:rPr lang="ru-RU" sz="4200" b="1" dirty="0" err="1">
                <a:solidFill>
                  <a:schemeClr val="tx1"/>
                </a:solidFill>
              </a:rPr>
              <a:t>Жас</a:t>
            </a:r>
            <a:r>
              <a:rPr lang="ru-RU" sz="4200" b="1" dirty="0">
                <a:solidFill>
                  <a:schemeClr val="tx1"/>
                </a:solidFill>
              </a:rPr>
              <a:t> Улан»</a:t>
            </a:r>
          </a:p>
          <a:p>
            <a:r>
              <a:rPr lang="ru-RU" sz="4200" b="1" dirty="0">
                <a:solidFill>
                  <a:schemeClr val="tx1"/>
                </a:solidFill>
              </a:rPr>
              <a:t> </a:t>
            </a:r>
          </a:p>
          <a:p>
            <a:r>
              <a:rPr lang="ru-RU" sz="3800" dirty="0"/>
              <a:t>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338328"/>
            <a:ext cx="8075240" cy="858424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Задачи на 2017 год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881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836712"/>
            <a:ext cx="8208911" cy="4425355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tx1"/>
                </a:solidFill>
              </a:rPr>
              <a:t>Класным руководителям провести класные часы по разяснению послания президента.</a:t>
            </a:r>
            <a:endParaRPr lang="ru-RU" b="1" dirty="0" smtClean="0">
              <a:solidFill>
                <a:schemeClr val="tx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tx1"/>
                </a:solidFill>
              </a:rPr>
              <a:t>Учителям истории организовать ИБГ по разъяснению послания из числа детей.</a:t>
            </a:r>
            <a:endParaRPr lang="ru-RU" b="1" dirty="0" smtClean="0">
              <a:solidFill>
                <a:schemeClr val="tx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tx1"/>
                </a:solidFill>
              </a:rPr>
              <a:t>Учителям истории провести круглый стол по обсуждению послания президента.</a:t>
            </a:r>
            <a:endParaRPr lang="ru-RU" b="1" dirty="0" smtClean="0">
              <a:solidFill>
                <a:schemeClr val="tx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tx1"/>
                </a:solidFill>
              </a:rPr>
              <a:t>Учителям предметникам усилить подготовку к итоговой аттестации и сдаче ЕНТ</a:t>
            </a:r>
            <a:endParaRPr lang="ru-RU" b="1" dirty="0" smtClean="0">
              <a:solidFill>
                <a:schemeClr val="tx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tx1"/>
                </a:solidFill>
              </a:rPr>
              <a:t>Учителям предметникам пересмотреть оценивание учащихся.</a:t>
            </a:r>
            <a:endParaRPr lang="ru-RU" b="1" dirty="0" smtClean="0">
              <a:solidFill>
                <a:schemeClr val="tx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tx1"/>
                </a:solidFill>
              </a:rPr>
              <a:t>Администрации школы вести качественно внутришкольный контроль. Продолжить работу по контролю знаний по разделам на основании тестирования, зачетов в виде билетной системы, написание эссе.</a:t>
            </a:r>
            <a:endParaRPr lang="ru-RU" b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252728"/>
          </a:xfrm>
        </p:spPr>
        <p:txBody>
          <a:bodyPr>
            <a:normAutofit/>
          </a:bodyPr>
          <a:lstStyle/>
          <a:p>
            <a:r>
              <a:rPr lang="kk-KZ" u="sng" dirty="0" smtClean="0">
                <a:solidFill>
                  <a:srgbClr val="C00000"/>
                </a:solidFill>
              </a:rPr>
              <a:t>Решение:</a:t>
            </a:r>
            <a:endParaRPr lang="ru-RU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100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700808"/>
            <a:ext cx="8208911" cy="4425355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kk-KZ" sz="3000" b="1" dirty="0" smtClean="0">
                <a:solidFill>
                  <a:schemeClr val="tx1"/>
                </a:solidFill>
              </a:rPr>
              <a:t>Послание </a:t>
            </a:r>
            <a:r>
              <a:rPr lang="kk-KZ" sz="3000" b="1" dirty="0" smtClean="0">
                <a:solidFill>
                  <a:schemeClr val="tx1"/>
                </a:solidFill>
              </a:rPr>
              <a:t>Президента Н.А.Назарбаева </a:t>
            </a:r>
            <a:r>
              <a:rPr lang="ru-RU" sz="3000" b="1" dirty="0" smtClean="0">
                <a:solidFill>
                  <a:schemeClr val="tx1"/>
                </a:solidFill>
              </a:rPr>
              <a:t>«Третья модернизация Казахстана: глобальная </a:t>
            </a:r>
            <a:r>
              <a:rPr lang="ru-RU" sz="3000" b="1" dirty="0" smtClean="0">
                <a:solidFill>
                  <a:schemeClr val="tx1"/>
                </a:solidFill>
              </a:rPr>
              <a:t>конкурентоспособность</a:t>
            </a:r>
            <a:r>
              <a:rPr lang="kk-KZ" sz="3000" b="1" dirty="0" smtClean="0">
                <a:solidFill>
                  <a:schemeClr val="tx1"/>
                </a:solidFill>
              </a:rPr>
              <a:t>»</a:t>
            </a:r>
          </a:p>
          <a:p>
            <a:pPr lvl="0">
              <a:buFont typeface="Wingdings" pitchFamily="2" charset="2"/>
              <a:buChar char="Ø"/>
            </a:pPr>
            <a:endParaRPr lang="ru-RU" sz="3000" b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kk-KZ" sz="3000" b="1" dirty="0" smtClean="0">
                <a:solidFill>
                  <a:schemeClr val="tx1"/>
                </a:solidFill>
              </a:rPr>
              <a:t>Анализ учебно-воспитательной работы </a:t>
            </a:r>
            <a:endParaRPr lang="kk-KZ" sz="3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kk-KZ" sz="3000" b="1" dirty="0" smtClean="0">
                <a:solidFill>
                  <a:schemeClr val="tx1"/>
                </a:solidFill>
              </a:rPr>
              <a:t> </a:t>
            </a:r>
            <a:endParaRPr lang="ru-RU" sz="3000" b="1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3000" b="1" dirty="0" smtClean="0">
                <a:solidFill>
                  <a:schemeClr val="tx1"/>
                </a:solidFill>
              </a:rPr>
              <a:t>Единые </a:t>
            </a:r>
            <a:r>
              <a:rPr lang="ru-RU" sz="3000" b="1" dirty="0" smtClean="0">
                <a:solidFill>
                  <a:schemeClr val="tx1"/>
                </a:solidFill>
              </a:rPr>
              <a:t>подходы к формированию ЗУН </a:t>
            </a:r>
          </a:p>
          <a:p>
            <a:endParaRPr lang="ru-RU" sz="3000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u="sng" dirty="0" smtClean="0">
                <a:solidFill>
                  <a:srgbClr val="C00000"/>
                </a:solidFill>
              </a:rPr>
              <a:t>Тематика </a:t>
            </a:r>
            <a:r>
              <a:rPr lang="kk-KZ" b="1" u="sng" dirty="0" smtClean="0">
                <a:solidFill>
                  <a:srgbClr val="C00000"/>
                </a:solidFill>
              </a:rPr>
              <a:t>заседания методического совещания</a:t>
            </a:r>
            <a:endParaRPr lang="ru-RU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100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700808"/>
            <a:ext cx="8208911" cy="442535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-  </a:t>
            </a:r>
            <a:r>
              <a:rPr lang="ru-RU" b="1" dirty="0">
                <a:solidFill>
                  <a:schemeClr val="tx1"/>
                </a:solidFill>
              </a:rPr>
              <a:t>Открыты гимназические классы, что позволит  повысить качество обучения в школе за счет углубленного изучения предметов в гимназических классах;</a:t>
            </a:r>
          </a:p>
          <a:p>
            <a:r>
              <a:rPr lang="ru-RU" b="1" dirty="0">
                <a:solidFill>
                  <a:schemeClr val="tx1"/>
                </a:solidFill>
              </a:rPr>
              <a:t>   - факультативы по предметам с делением на группы- математика, химия, физика, биологи, география, история Казахстана и русский язык;</a:t>
            </a:r>
          </a:p>
          <a:p>
            <a:r>
              <a:rPr lang="ru-RU" b="1" dirty="0">
                <a:solidFill>
                  <a:schemeClr val="tx1"/>
                </a:solidFill>
              </a:rPr>
              <a:t>   - в гимназических классах открыты факультативные курсы по предметам: Ел </a:t>
            </a:r>
            <a:r>
              <a:rPr lang="ru-RU" b="1" dirty="0" err="1">
                <a:solidFill>
                  <a:schemeClr val="tx1"/>
                </a:solidFill>
              </a:rPr>
              <a:t>тану</a:t>
            </a:r>
            <a:r>
              <a:rPr lang="ru-RU" b="1" dirty="0">
                <a:solidFill>
                  <a:schemeClr val="tx1"/>
                </a:solidFill>
              </a:rPr>
              <a:t>; немецкий язык, робототехника, хореография, логика и развитие познавательных способностей, а также за счет родителей открыты группы продленного дня;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>
                <a:solidFill>
                  <a:srgbClr val="C00000"/>
                </a:solidFill>
              </a:rPr>
              <a:t>Организационно-педагогическая  работа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100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1484784"/>
            <a:ext cx="7596832" cy="4752528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- внедрение технологии </a:t>
            </a:r>
            <a:r>
              <a:rPr lang="ru-RU" b="1" dirty="0" err="1" smtClean="0">
                <a:solidFill>
                  <a:schemeClr val="tx1"/>
                </a:solidFill>
              </a:rPr>
              <a:t>БиС</a:t>
            </a:r>
            <a:r>
              <a:rPr lang="ru-RU" b="1" dirty="0" smtClean="0">
                <a:solidFill>
                  <a:schemeClr val="tx1"/>
                </a:solidFill>
              </a:rPr>
              <a:t> (</a:t>
            </a:r>
            <a:r>
              <a:rPr lang="ru-RU" b="1" dirty="0">
                <a:solidFill>
                  <a:schemeClr val="tx1"/>
                </a:solidFill>
              </a:rPr>
              <a:t>11 школ города </a:t>
            </a:r>
            <a:r>
              <a:rPr lang="ru-RU" b="1" dirty="0" smtClean="0">
                <a:solidFill>
                  <a:schemeClr val="tx1"/>
                </a:solidFill>
              </a:rPr>
              <a:t>: </a:t>
            </a:r>
            <a:r>
              <a:rPr lang="ru-RU" b="1" i="1" dirty="0" smtClean="0">
                <a:solidFill>
                  <a:schemeClr val="tx1"/>
                </a:solidFill>
              </a:rPr>
              <a:t>СШГ</a:t>
            </a:r>
            <a:r>
              <a:rPr lang="ru-RU" b="1" i="1" dirty="0">
                <a:solidFill>
                  <a:schemeClr val="tx1"/>
                </a:solidFill>
              </a:rPr>
              <a:t>№1, СШ№4,  СШ№10, СШГ№11, ЭШГ№13, СШ№14, СШ№17, СШ№18, СШ№21,КСШ№1, КСШ№</a:t>
            </a:r>
            <a:r>
              <a:rPr lang="ru-RU" b="1" i="1" dirty="0" smtClean="0">
                <a:solidFill>
                  <a:schemeClr val="tx1"/>
                </a:solidFill>
              </a:rPr>
              <a:t>3 - </a:t>
            </a:r>
            <a:r>
              <a:rPr lang="ru-RU" b="1" dirty="0" smtClean="0">
                <a:solidFill>
                  <a:schemeClr val="tx1"/>
                </a:solidFill>
              </a:rPr>
              <a:t>экспериментальные  площадки </a:t>
            </a:r>
            <a:r>
              <a:rPr lang="ru-RU" b="1" dirty="0">
                <a:solidFill>
                  <a:schemeClr val="tx1"/>
                </a:solidFill>
              </a:rPr>
              <a:t>по внедрению технологии </a:t>
            </a:r>
            <a:r>
              <a:rPr lang="ru-RU" b="1" dirty="0" err="1" smtClean="0">
                <a:solidFill>
                  <a:schemeClr val="tx1"/>
                </a:solidFill>
              </a:rPr>
              <a:t>БиС</a:t>
            </a:r>
            <a:r>
              <a:rPr lang="ru-RU" b="1" dirty="0" smtClean="0">
                <a:solidFill>
                  <a:schemeClr val="tx1"/>
                </a:solidFill>
              </a:rPr>
              <a:t>)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проект «</a:t>
            </a:r>
            <a:r>
              <a:rPr lang="ru-RU" b="1" dirty="0" err="1">
                <a:solidFill>
                  <a:schemeClr val="tx1"/>
                </a:solidFill>
              </a:rPr>
              <a:t>Күнделік.кз</a:t>
            </a:r>
            <a:r>
              <a:rPr lang="ru-RU" b="1" dirty="0">
                <a:solidFill>
                  <a:schemeClr val="tx1"/>
                </a:solidFill>
              </a:rPr>
              <a:t>» </a:t>
            </a:r>
            <a:r>
              <a:rPr lang="ru-RU" b="1" dirty="0" smtClean="0">
                <a:solidFill>
                  <a:schemeClr val="tx1"/>
                </a:solidFill>
              </a:rPr>
              <a:t>(СШ</a:t>
            </a:r>
            <a:r>
              <a:rPr lang="ru-RU" b="1" dirty="0">
                <a:solidFill>
                  <a:schemeClr val="tx1"/>
                </a:solidFill>
              </a:rPr>
              <a:t>№2, СШ№4, МГ№5 «Таңдау»,СШ№7, СШ№8, СШ№11, СШ№12, СШ№14, ООШ№15, СШ№16, СШ№21, КСШ№2, КСШГ№3, ВОШ, ООШ№22)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программе В</a:t>
            </a:r>
            <a:r>
              <a:rPr lang="de-DE" b="1" dirty="0" err="1" smtClean="0">
                <a:solidFill>
                  <a:schemeClr val="tx1"/>
                </a:solidFill>
              </a:rPr>
              <a:t>ilimland</a:t>
            </a:r>
            <a:endParaRPr lang="ru-RU" b="1" dirty="0">
              <a:solidFill>
                <a:schemeClr val="tx1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rgbClr val="C00000"/>
                </a:solidFill>
              </a:rPr>
              <a:t> </a:t>
            </a:r>
            <a:r>
              <a:rPr lang="ru-RU" b="1" u="sng" dirty="0">
                <a:solidFill>
                  <a:srgbClr val="C00000"/>
                </a:solidFill>
              </a:rPr>
              <a:t>Методическая работа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705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1628800"/>
            <a:ext cx="7452816" cy="4497363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Прошли курсы повышения квалификации    35 учителей,   что в сравнении с прошлым годом на  72 %  больше. </a:t>
            </a:r>
          </a:p>
          <a:p>
            <a:r>
              <a:rPr lang="ru-RU" b="1" dirty="0">
                <a:solidFill>
                  <a:schemeClr val="tx1"/>
                </a:solidFill>
              </a:rPr>
              <a:t>Из них 6 учителей прошли курсы по обновленному содержанию,</a:t>
            </a:r>
          </a:p>
          <a:p>
            <a:r>
              <a:rPr lang="ru-RU" b="1" dirty="0">
                <a:solidFill>
                  <a:schemeClr val="tx1"/>
                </a:solidFill>
              </a:rPr>
              <a:t>1 учитель прошел курсы по робототехнике, </a:t>
            </a:r>
          </a:p>
          <a:p>
            <a:r>
              <a:rPr lang="ru-RU" b="1" dirty="0">
                <a:solidFill>
                  <a:schemeClr val="tx1"/>
                </a:solidFill>
              </a:rPr>
              <a:t>3 учителя проходили двухнедельные и </a:t>
            </a:r>
            <a:r>
              <a:rPr lang="ru-RU" b="1" dirty="0" err="1">
                <a:solidFill>
                  <a:schemeClr val="tx1"/>
                </a:solidFill>
              </a:rPr>
              <a:t>предаттестационные</a:t>
            </a:r>
            <a:r>
              <a:rPr lang="ru-RU" b="1" dirty="0">
                <a:solidFill>
                  <a:schemeClr val="tx1"/>
                </a:solidFill>
              </a:rPr>
              <a:t> курсы, 1 педагог обучен на уровневых курсах, остальные прошли курсы по предмету. </a:t>
            </a:r>
          </a:p>
          <a:p>
            <a:r>
              <a:rPr lang="ru-RU" b="1" dirty="0">
                <a:solidFill>
                  <a:schemeClr val="tx1"/>
                </a:solidFill>
              </a:rPr>
              <a:t>Были посещены семинары 20 учителями-предметниками с целью    изучения  эффективных  технологий  и приемов для  повышения  качества  успеваемости учащихся.</a:t>
            </a:r>
          </a:p>
          <a:p>
            <a:r>
              <a:rPr lang="ru-RU" b="1" dirty="0">
                <a:solidFill>
                  <a:schemeClr val="tx1"/>
                </a:solidFill>
              </a:rPr>
              <a:t>Был  изучен   опыт  «Назарбаев интеллектуальная школа» </a:t>
            </a:r>
          </a:p>
          <a:p>
            <a:r>
              <a:rPr lang="ru-RU" b="1" dirty="0">
                <a:solidFill>
                  <a:schemeClr val="tx1"/>
                </a:solidFill>
              </a:rPr>
              <a:t>Проведена работа по распространению опыта учителей (</a:t>
            </a:r>
            <a:r>
              <a:rPr lang="ru-RU" b="1" dirty="0" err="1">
                <a:solidFill>
                  <a:schemeClr val="tx1"/>
                </a:solidFill>
              </a:rPr>
              <a:t>Неруш</a:t>
            </a:r>
            <a:r>
              <a:rPr lang="ru-RU" b="1" dirty="0">
                <a:solidFill>
                  <a:schemeClr val="tx1"/>
                </a:solidFill>
              </a:rPr>
              <a:t> Е.Ю., </a:t>
            </a:r>
            <a:r>
              <a:rPr lang="ru-RU" b="1" dirty="0" err="1">
                <a:solidFill>
                  <a:schemeClr val="tx1"/>
                </a:solidFill>
              </a:rPr>
              <a:t>Какабаева</a:t>
            </a:r>
            <a:r>
              <a:rPr lang="ru-RU" b="1" dirty="0">
                <a:solidFill>
                  <a:schemeClr val="tx1"/>
                </a:solidFill>
              </a:rPr>
              <a:t> З.Б.) 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Курсовая подготовка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729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56438132"/>
              </p:ext>
            </p:extLst>
          </p:nvPr>
        </p:nvGraphicFramePr>
        <p:xfrm>
          <a:off x="755650" y="1916111"/>
          <a:ext cx="7920806" cy="2809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03"/>
                <a:gridCol w="3960403"/>
              </a:tblGrid>
              <a:tr h="1404517"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2015-2016</a:t>
                      </a:r>
                      <a:r>
                        <a:rPr lang="ru-RU" sz="3600" b="1" baseline="0" dirty="0" smtClean="0">
                          <a:solidFill>
                            <a:schemeClr val="tx1"/>
                          </a:solidFill>
                        </a:rPr>
                        <a:t> учебный год</a:t>
                      </a:r>
                      <a:endParaRPr lang="ru-RU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2016-2017 учебный год</a:t>
                      </a:r>
                      <a:endParaRPr lang="ru-RU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04517"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8 призовых мест</a:t>
                      </a:r>
                      <a:endParaRPr lang="ru-RU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chemeClr val="tx1"/>
                          </a:solidFill>
                        </a:rPr>
                        <a:t>6 призовых мест+</a:t>
                      </a:r>
                      <a:r>
                        <a:rPr lang="ru-RU" sz="3600" b="1" baseline="0" dirty="0" smtClean="0">
                          <a:solidFill>
                            <a:schemeClr val="tx1"/>
                          </a:solidFill>
                        </a:rPr>
                        <a:t> грамота</a:t>
                      </a:r>
                      <a:endParaRPr lang="ru-RU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Результаты олимпиады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H="1" flipV="1">
            <a:off x="1547664" y="4776826"/>
            <a:ext cx="68407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Низкое качество показали по предметам математика- 5,5 б (</a:t>
            </a:r>
            <a:r>
              <a:rPr lang="ru-RU" sz="2400" b="1" dirty="0" err="1"/>
              <a:t>наивысш</a:t>
            </a:r>
            <a:r>
              <a:rPr lang="ru-RU" sz="2400" b="1" dirty="0"/>
              <a:t>. Балл - 24), ЧОП-8 (</a:t>
            </a:r>
            <a:r>
              <a:rPr lang="ru-RU" sz="2400" b="1" dirty="0" err="1"/>
              <a:t>наивысш</a:t>
            </a:r>
            <a:r>
              <a:rPr lang="ru-RU" sz="2400" b="1" dirty="0"/>
              <a:t>. балл - 44), история Казахстана- 10 (</a:t>
            </a:r>
            <a:r>
              <a:rPr lang="ru-RU" sz="2400" b="1" dirty="0" err="1"/>
              <a:t>наивысш</a:t>
            </a:r>
            <a:r>
              <a:rPr lang="ru-RU" sz="2400" b="1" dirty="0"/>
              <a:t>- 47 б).</a:t>
            </a:r>
          </a:p>
        </p:txBody>
      </p:sp>
    </p:spTree>
    <p:extLst>
      <p:ext uri="{BB962C8B-B14F-4D97-AF65-F5344CB8AC3E}">
        <p14:creationId xmlns:p14="http://schemas.microsoft.com/office/powerpoint/2010/main" xmlns="" val="252409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78624339"/>
              </p:ext>
            </p:extLst>
          </p:nvPr>
        </p:nvGraphicFramePr>
        <p:xfrm>
          <a:off x="1143000" y="1916832"/>
          <a:ext cx="738944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352927" cy="144016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Качество знаний учащихся  по школе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476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07353243"/>
              </p:ext>
            </p:extLst>
          </p:nvPr>
        </p:nvGraphicFramePr>
        <p:xfrm>
          <a:off x="684213" y="1989138"/>
          <a:ext cx="7920037" cy="4248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467544" y="404664"/>
            <a:ext cx="8352928" cy="1224136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Сравнительный анализ контрольных срезов 5- 7 классы</a:t>
            </a:r>
            <a:endParaRPr lang="ru-RU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97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32141394"/>
              </p:ext>
            </p:extLst>
          </p:nvPr>
        </p:nvGraphicFramePr>
        <p:xfrm>
          <a:off x="1115617" y="1989138"/>
          <a:ext cx="7488634" cy="4104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467544" y="404664"/>
            <a:ext cx="8352928" cy="1224136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Сравнительный анализ контрольных срезов 8- 11 классы</a:t>
            </a:r>
            <a:endParaRPr lang="ru-RU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524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180</TotalTime>
  <Words>767</Words>
  <Application>Microsoft Office PowerPoint</Application>
  <PresentationFormat>Экран (4:3)</PresentationFormat>
  <Paragraphs>115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Итоги учебной деятельности КГУ СШГ № 11 за 1 полугодие 2016-2017 учебного года</vt:lpstr>
      <vt:lpstr>Тематика заседания методического совещания</vt:lpstr>
      <vt:lpstr>Организационно-педагогическая  работа</vt:lpstr>
      <vt:lpstr> Методическая работа</vt:lpstr>
      <vt:lpstr>Курсовая подготовка</vt:lpstr>
      <vt:lpstr>Результаты олимпиады</vt:lpstr>
      <vt:lpstr>Качество знаний учащихся  по школе</vt:lpstr>
      <vt:lpstr>Сравнительный анализ контрольных срезов 5- 7 классы</vt:lpstr>
      <vt:lpstr>Сравнительный анализ контрольных срезов 8- 11 классы</vt:lpstr>
      <vt:lpstr> Внешняя оценка достижений учащихся</vt:lpstr>
      <vt:lpstr>Внешняя оценка достижений учащихся</vt:lpstr>
      <vt:lpstr>Слайд 12</vt:lpstr>
      <vt:lpstr>Подготовка к ЕНТ</vt:lpstr>
      <vt:lpstr>Задачи на 2017 год</vt:lpstr>
      <vt:lpstr>Решение: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учебной деятельности за 1 полугодие</dc:title>
  <dc:creator>user</dc:creator>
  <cp:lastModifiedBy>DNA7 X86</cp:lastModifiedBy>
  <cp:revision>15</cp:revision>
  <cp:lastPrinted>2017-02-02T09:20:39Z</cp:lastPrinted>
  <dcterms:created xsi:type="dcterms:W3CDTF">2017-02-02T07:02:06Z</dcterms:created>
  <dcterms:modified xsi:type="dcterms:W3CDTF">2017-02-03T15:40:39Z</dcterms:modified>
</cp:coreProperties>
</file>